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8193123a9b24838" /><Relationship Type="http://schemas.openxmlformats.org/officeDocument/2006/relationships/extended-properties" Target="/docProps/app.xml" Id="Rc763b5753c7e4410" /><Relationship Type="http://schemas.openxmlformats.org/officeDocument/2006/relationships/officeDocument" Target="/ppt/presentation.xml" Id="R25ce5f8c3f8f40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a0ea62ccf34303"/>
  </p:sldMasterIdLst>
  <p:notesMasterIdLst>
    <p:notesMasterId xmlns:r="http://schemas.openxmlformats.org/officeDocument/2006/relationships" r:id="R32eb94333bf0439d"/>
  </p:notesMasterIdLst>
  <p:sldIdLst>
    <p:sldId xmlns:r="http://schemas.openxmlformats.org/officeDocument/2006/relationships" id="256" r:id="R2207acf825464492"/>
    <p:sldId xmlns:r="http://schemas.openxmlformats.org/officeDocument/2006/relationships" id="257" r:id="Rdff6861f31794f74"/>
    <p:sldId xmlns:r="http://schemas.openxmlformats.org/officeDocument/2006/relationships" id="258" r:id="Rc6a4e1c1eee94a28"/>
    <p:sldId xmlns:r="http://schemas.openxmlformats.org/officeDocument/2006/relationships" id="259" r:id="R66cb84974c0f413d"/>
    <p:sldId xmlns:r="http://schemas.openxmlformats.org/officeDocument/2006/relationships" id="260" r:id="R26fa1228b9bb4d09"/>
    <p:sldId xmlns:r="http://schemas.openxmlformats.org/officeDocument/2006/relationships" id="261" r:id="R0240ac818b4c4991"/>
    <p:sldId xmlns:r="http://schemas.openxmlformats.org/officeDocument/2006/relationships" id="262" r:id="Rd30847394e5e4a0b"/>
    <p:sldId xmlns:r="http://schemas.openxmlformats.org/officeDocument/2006/relationships" id="263" r:id="R426ba9cda0684389"/>
    <p:sldId xmlns:r="http://schemas.openxmlformats.org/officeDocument/2006/relationships" id="264" r:id="R8e004fd264db4ed2"/>
    <p:sldId xmlns:r="http://schemas.openxmlformats.org/officeDocument/2006/relationships" id="265" r:id="Rcc344801d5934613"/>
    <p:sldId xmlns:r="http://schemas.openxmlformats.org/officeDocument/2006/relationships" id="266" r:id="R0defcf4cc8b94f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824d9426b94201" /><Relationship Type="http://schemas.openxmlformats.org/officeDocument/2006/relationships/slideMaster" Target="/ppt/slideMasters/slideMaster1.xml" Id="R8ca0ea62ccf34303" /><Relationship Type="http://schemas.openxmlformats.org/officeDocument/2006/relationships/notesMaster" Target="/ppt/notesMasters/notesMaster1.xml" Id="R32eb94333bf0439d" /><Relationship Type="http://schemas.openxmlformats.org/officeDocument/2006/relationships/presProps" Target="/ppt/presProps.xml" Id="R962b4d0c0d404c21" /><Relationship Type="http://schemas.openxmlformats.org/officeDocument/2006/relationships/viewProps" Target="/ppt/viewProps.xml" Id="Rb4e50f1614154378" /><Relationship Type="http://schemas.openxmlformats.org/officeDocument/2006/relationships/tableStyles" Target="/ppt/tableStyles.xml" Id="Rbcef00ed16204485" /><Relationship Type="http://schemas.openxmlformats.org/officeDocument/2006/relationships/slide" Target="/ppt/slides/slide1.xml" Id="R2207acf825464492" /><Relationship Type="http://schemas.openxmlformats.org/officeDocument/2006/relationships/slide" Target="/ppt/slides/slide2.xml" Id="Rdff6861f31794f74" /><Relationship Type="http://schemas.openxmlformats.org/officeDocument/2006/relationships/slide" Target="/ppt/slides/slide3.xml" Id="Rc6a4e1c1eee94a28" /><Relationship Type="http://schemas.openxmlformats.org/officeDocument/2006/relationships/slide" Target="/ppt/slides/slide4.xml" Id="R66cb84974c0f413d" /><Relationship Type="http://schemas.openxmlformats.org/officeDocument/2006/relationships/slide" Target="/ppt/slides/slide5.xml" Id="R26fa1228b9bb4d09" /><Relationship Type="http://schemas.openxmlformats.org/officeDocument/2006/relationships/slide" Target="/ppt/slides/slide6.xml" Id="R0240ac818b4c4991" /><Relationship Type="http://schemas.openxmlformats.org/officeDocument/2006/relationships/slide" Target="/ppt/slides/slide7.xml" Id="Rd30847394e5e4a0b" /><Relationship Type="http://schemas.openxmlformats.org/officeDocument/2006/relationships/slide" Target="/ppt/slides/slide8.xml" Id="R426ba9cda0684389" /><Relationship Type="http://schemas.openxmlformats.org/officeDocument/2006/relationships/slide" Target="/ppt/slides/slide9.xml" Id="R8e004fd264db4ed2" /><Relationship Type="http://schemas.openxmlformats.org/officeDocument/2006/relationships/slide" Target="/ppt/slides/slide10.xml" Id="Rcc344801d5934613" /><Relationship Type="http://schemas.openxmlformats.org/officeDocument/2006/relationships/slide" Target="/ppt/slides/slide11.xml" Id="R0defcf4cc8b94f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be26986d484e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da5939df224aaf" /><Relationship Type="http://schemas.openxmlformats.org/officeDocument/2006/relationships/notesMaster" Target="/ppt/notesMasters/notesMaster1.xml" Id="R4da0d7ee629b47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891ee3f8d3467c" /><Relationship Type="http://schemas.openxmlformats.org/officeDocument/2006/relationships/notesMaster" Target="/ppt/notesMasters/notesMaster1.xml" Id="R3d0797d8d57c40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74c73099d640a6" /><Relationship Type="http://schemas.openxmlformats.org/officeDocument/2006/relationships/notesMaster" Target="/ppt/notesMasters/notesMaster1.xml" Id="Red98550ab6e84a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f70bbcdf4c4fa6" /><Relationship Type="http://schemas.openxmlformats.org/officeDocument/2006/relationships/notesMaster" Target="/ppt/notesMasters/notesMaster1.xml" Id="R57b109c6ac3640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e1049a00764b71" /><Relationship Type="http://schemas.openxmlformats.org/officeDocument/2006/relationships/notesMaster" Target="/ppt/notesMasters/notesMaster1.xml" Id="R89d1669e1e1f40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790761a26d4802" /><Relationship Type="http://schemas.openxmlformats.org/officeDocument/2006/relationships/notesMaster" Target="/ppt/notesMasters/notesMaster1.xml" Id="R3bf6f417d8d349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21cb7ba018492b" /><Relationship Type="http://schemas.openxmlformats.org/officeDocument/2006/relationships/notesMaster" Target="/ppt/notesMasters/notesMaster1.xml" Id="Rea12beddf8a34d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fa70c851704bd3" /><Relationship Type="http://schemas.openxmlformats.org/officeDocument/2006/relationships/notesMaster" Target="/ppt/notesMasters/notesMaster1.xml" Id="Rd57faf1d6d714e5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53b84d10ca4db5" /><Relationship Type="http://schemas.openxmlformats.org/officeDocument/2006/relationships/notesMaster" Target="/ppt/notesMasters/notesMaster1.xml" Id="Rb801ce9b4f264c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c0162fef9b14fd1" /><Relationship Type="http://schemas.openxmlformats.org/officeDocument/2006/relationships/notesMaster" Target="/ppt/notesMasters/notesMaster1.xml" Id="R3a4bcf92ce9348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2c12c284d24165" /><Relationship Type="http://schemas.openxmlformats.org/officeDocument/2006/relationships/notesMaster" Target="/ppt/notesMasters/notesMaster1.xml" Id="R1f6d9098f37043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Ouverture : présenter brièvement l’entreprise, la période couverte et l’objectif de la présentation.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Portrait de l’entreprise</a:t>
            </a:r>
          </a:p>
          <a:p xmlns:a="http://schemas.openxmlformats.org/drawingml/2006/main">
            <a:r>
              <a:t>• Création en 1987. Reprise en 2011.</a:t>
            </a:r>
          </a:p>
          <a:p xmlns:a="http://schemas.openxmlformats.org/drawingml/2006/main">
            <a:r>
              <a:t>• Location et entretien du linge plat.</a:t>
            </a:r>
          </a:p>
          <a:p xmlns:a="http://schemas.openxmlformats.org/drawingml/2006/main">
            <a:r>
              <a:t>• Linge personnel des résidents : identification, traitement, restitution.</a:t>
            </a:r>
          </a:p>
          <a:p xmlns:a="http://schemas.openxmlformats.org/drawingml/2006/main">
            <a:r>
              <a:t>• Un métier fondé sur l’expérience : matières, cycles, taches, flux à risque.</a:t>
            </a:r>
          </a:p>
          <a:p xmlns:a="http://schemas.openxmlformats.org/drawingml/2006/main">
            <a:r>
              <a:t>• 2,5 tonnes de linge traitées par jour.</a:t>
            </a:r>
          </a:p>
          <a:p xmlns:a="http://schemas.openxmlformats.org/drawingml/2006/main">
            <a:r>
              <a:t>• 60 kilomètres : rayon principal d’intervention.</a:t>
            </a:r>
          </a:p>
          <a:p xmlns:a="http://schemas.openxmlformats.org/drawingml/2006/main">
            <a:r>
              <a:t>• 1,9 million d’euros de chiffre d’affaires.</a:t>
            </a:r>
          </a:p>
          <a:p xmlns:a="http://schemas.openxmlformats.org/drawingml/2006/main">
            <a:r>
              <a:t>• 3 à 5 % de croissance annuelle depuis 2023.</a:t>
            </a:r>
          </a:p>
          <a:p xmlns:a="http://schemas.openxmlformats.org/drawingml/2006/main">
            <a:r>
              <a:t>• 70 % de l’activité : santé et médico-social.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Qualité et relations clients</a:t>
            </a:r>
          </a:p>
          <a:p xmlns:a="http://schemas.openxmlformats.org/drawingml/2006/main">
            <a:r>
              <a:t>• Ponctualité suivie sur l’ensemble des tournées.</a:t>
            </a:r>
          </a:p>
          <a:p xmlns:a="http://schemas.openxmlformats.org/drawingml/2006/main">
            <a:r>
              <a:t>• Un interlocuteur identifié pour chaque établissement.</a:t>
            </a:r>
          </a:p>
          <a:p xmlns:a="http://schemas.openxmlformats.org/drawingml/2006/main">
            <a:r>
              <a:t>• Urgence : nouvelle livraison possible dans la journée.</a:t>
            </a:r>
          </a:p>
          <a:p xmlns:a="http://schemas.openxmlformats.org/drawingml/2006/main">
            <a:r>
              <a:t>• Linge non conforme : reprise prévue sous 24 heures.</a:t>
            </a:r>
          </a:p>
          <a:p xmlns:a="http://schemas.openxmlformats.org/drawingml/2006/main">
            <a:r>
              <a:t>• Linge personnel : attention portée à chaque vêtement et à chaque famille.</a:t>
            </a:r>
          </a:p>
          <a:p xmlns:a="http://schemas.openxmlformats.org/drawingml/2006/main">
            <a:r>
              <a:t>• Plus de 97 % des livraisons réalisées dans les délais.</a:t>
            </a:r>
          </a:p>
          <a:p xmlns:a="http://schemas.openxmlformats.org/drawingml/2006/main">
            <a:r>
              <a:t>• 24 heures : engagement de reprise.</a:t>
            </a:r>
          </a:p>
          <a:p xmlns:a="http://schemas.openxmlformats.org/drawingml/2006/main">
            <a:r>
              <a:t>• Épisode de gale : flux isolé, traitement adapté, production exceptionnelle.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Ressources et procédés</a:t>
            </a:r>
          </a:p>
          <a:p xmlns:a="http://schemas.openxmlformats.org/drawingml/2006/main">
            <a:r>
              <a:t>• Tunnel de lavage : réutilisation de l’eau des derniers rinçages.</a:t>
            </a:r>
          </a:p>
          <a:p xmlns:a="http://schemas.openxmlformats.org/drawingml/2006/main">
            <a:r>
              <a:t>• Réseau vapeur isolé et chaleur des rejets récupérée.</a:t>
            </a:r>
          </a:p>
          <a:p xmlns:a="http://schemas.openxmlformats.org/drawingml/2006/main">
            <a:r>
              <a:t>• Suivi mensuel : eau, gaz, électricité et tonnage traité.</a:t>
            </a:r>
          </a:p>
          <a:p xmlns:a="http://schemas.openxmlformats.org/drawingml/2006/main">
            <a:r>
              <a:t>• Dosage automatique : moins de produits et davantage de régularité.</a:t>
            </a:r>
          </a:p>
          <a:p xmlns:a="http://schemas.openxmlformats.org/drawingml/2006/main">
            <a:r>
              <a:t>• Eau : 14 L/kg en 2021, environ 10 L/kg en 2025.</a:t>
            </a:r>
          </a:p>
          <a:p xmlns:a="http://schemas.openxmlformats.org/drawingml/2006/main">
            <a:r>
              <a:t>• Produits lessiviels : environ 15 % de moins par kilogramme.</a:t>
            </a:r>
          </a:p>
          <a:p xmlns:a="http://schemas.openxmlformats.org/drawingml/2006/main">
            <a:r>
              <a:t>• Objectif fin 2027 : moins de 9 L/kg.</a:t>
            </a:r>
          </a:p>
          <a:p xmlns:a="http://schemas.openxmlformats.org/drawingml/2006/main">
            <a:r>
              <a:t>• Chaudière : projet estimé à 85 000 euros, financement à décider.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Économie circulaire</a:t>
            </a:r>
          </a:p>
          <a:p xmlns:a="http://schemas.openxmlformats.org/drawingml/2006/main">
            <a:r>
              <a:t>• Cartons et films triés. Bidons repris par le fournisseur.</a:t>
            </a:r>
          </a:p>
          <a:p xmlns:a="http://schemas.openxmlformats.org/drawingml/2006/main">
            <a:r>
              <a:t>• Linge déclassé transformé en chiffons d’atelier.</a:t>
            </a:r>
          </a:p>
          <a:p xmlns:a="http://schemas.openxmlformats.org/drawingml/2006/main">
            <a:r>
              <a:t>• Dons ponctuels à une structure d’aide aux personnes sans domicile.</a:t>
            </a:r>
          </a:p>
          <a:p xmlns:a="http://schemas.openxmlformats.org/drawingml/2006/main">
            <a:r>
              <a:t>• Housses réutilisables testées avec deux établissements depuis mars 2026.</a:t>
            </a:r>
          </a:p>
          <a:p xmlns:a="http://schemas.openxmlformats.org/drawingml/2006/main">
            <a:r>
              <a:t>• Tournées regroupées géographiquement depuis 2024.</a:t>
            </a:r>
          </a:p>
          <a:p xmlns:a="http://schemas.openxmlformats.org/drawingml/2006/main">
            <a:r>
              <a:t>• Environ 400 kg de linge valorisés chaque année.</a:t>
            </a:r>
          </a:p>
          <a:p xmlns:a="http://schemas.openxmlformats.org/drawingml/2006/main">
            <a:r>
              <a:t>• Environ 8 % de kilomètres en moins par an.</a:t>
            </a:r>
          </a:p>
          <a:p xmlns:a="http://schemas.openxmlformats.org/drawingml/2006/main">
            <a:r>
              <a:t>• Rejets : température et pH contrôlés chaque année.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Emploi et compétences</a:t>
            </a:r>
          </a:p>
          <a:p xmlns:a="http://schemas.openxmlformats.org/drawingml/2006/main">
            <a:r>
              <a:t>• 17 CDI, deux remplacements et une personne en apprentissage.</a:t>
            </a:r>
          </a:p>
          <a:p xmlns:a="http://schemas.openxmlformats.org/drawingml/2006/main">
            <a:r>
              <a:t>• Une semaine en binôme avant la prise de poste en autonomie.</a:t>
            </a:r>
          </a:p>
          <a:p xmlns:a="http://schemas.openxmlformats.org/drawingml/2006/main">
            <a:r>
              <a:t>• Fiches illustrées pour faciliter l’apprentissage des opérations.</a:t>
            </a:r>
          </a:p>
          <a:p xmlns:a="http://schemas.openxmlformats.org/drawingml/2006/main">
            <a:r>
              <a:t>• Trois personnes maîtrisent pleinement les opérations les plus expertes.</a:t>
            </a:r>
          </a:p>
          <a:p xmlns:a="http://schemas.openxmlformats.org/drawingml/2006/main">
            <a:r>
              <a:t>• Apprentissage et insertion : des parcours transformés en emplois durables.</a:t>
            </a:r>
          </a:p>
          <a:p xmlns:a="http://schemas.openxmlformats.org/drawingml/2006/main">
            <a:r>
              <a:t>• 20 personnes.</a:t>
            </a:r>
          </a:p>
          <a:p xmlns:a="http://schemas.openxmlformats.org/drawingml/2006/main">
            <a:r>
              <a:t>• Environ neuf ans d’ancienneté moyenne.</a:t>
            </a:r>
          </a:p>
          <a:p xmlns:a="http://schemas.openxmlformats.org/drawingml/2006/main">
            <a:r>
              <a:t>• Quatre collaborateurs présents depuis plus de vingt ans.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Santé et conditions de travail</a:t>
            </a:r>
          </a:p>
          <a:p xmlns:a="http://schemas.openxmlformats.org/drawingml/2006/main">
            <a:r>
              <a:t>• Document unique révisé chaque année.</a:t>
            </a:r>
          </a:p>
          <a:p xmlns:a="http://schemas.openxmlformats.org/drawingml/2006/main">
            <a:r>
              <a:t>• Deux tables élévatrices installées pour limiter les manutentions.</a:t>
            </a:r>
          </a:p>
          <a:p xmlns:a="http://schemas.openxmlformats.org/drawingml/2006/main">
            <a:r>
              <a:t>• Deux calandres adaptées après analyse des postes.</a:t>
            </a:r>
          </a:p>
          <a:p xmlns:a="http://schemas.openxmlformats.org/drawingml/2006/main">
            <a:r>
              <a:t>• Poste d’engagement du tunnel : étude engagée en 2026.</a:t>
            </a:r>
          </a:p>
          <a:p xmlns:a="http://schemas.openxmlformats.org/drawingml/2006/main">
            <a:r>
              <a:t>• Forte chaleur : horaires avancés et accès à l’eau renforcé.</a:t>
            </a:r>
          </a:p>
          <a:p xmlns:a="http://schemas.openxmlformats.org/drawingml/2006/main">
            <a:r>
              <a:t>• Trois accidents avec arrêt en 2025, contre cinq en 2023.</a:t>
            </a:r>
          </a:p>
          <a:p xmlns:a="http://schemas.openxmlformats.org/drawingml/2006/main">
            <a:r>
              <a:t>• Absentéisme proche de 6 %.</a:t>
            </a:r>
          </a:p>
          <a:p xmlns:a="http://schemas.openxmlformats.org/drawingml/2006/main">
            <a:r>
              <a:t>• 38 °C relevés dans la zone de finition en juillet 2025.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Territoire et partenariats</a:t>
            </a:r>
          </a:p>
          <a:p xmlns:a="http://schemas.openxmlformats.org/drawingml/2006/main">
            <a:r>
              <a:t>• Maintenance locale : intervention possible sous quatre heures.</a:t>
            </a:r>
          </a:p>
          <a:p xmlns:a="http://schemas.openxmlformats.org/drawingml/2006/main">
            <a:r>
              <a:t>• Un ESAT mobilisé pour le pliage et le conditionnement depuis 2021.</a:t>
            </a:r>
          </a:p>
          <a:p xmlns:a="http://schemas.openxmlformats.org/drawingml/2006/main">
            <a:r>
              <a:t>• Un centre de formation partenaire pour transmettre le métier.</a:t>
            </a:r>
          </a:p>
          <a:p xmlns:a="http://schemas.openxmlformats.org/drawingml/2006/main">
            <a:r>
              <a:t>• Deux recrutements durables issus d’une structure d’insertion.</a:t>
            </a:r>
          </a:p>
          <a:p xmlns:a="http://schemas.openxmlformats.org/drawingml/2006/main">
            <a:r>
              <a:t>• Deux classes accueillies dans l’atelier en 2025.</a:t>
            </a:r>
          </a:p>
          <a:p xmlns:a="http://schemas.openxmlformats.org/drawingml/2006/main">
            <a:r>
              <a:t>• Prestataire de maintenance situé à 40 kilomètres.</a:t>
            </a:r>
          </a:p>
          <a:p xmlns:a="http://schemas.openxmlformats.org/drawingml/2006/main">
            <a:r>
              <a:t>• Environ 12 000 euros de prestations annuelles confiées à un ESAT.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Résilience et innovation</a:t>
            </a:r>
          </a:p>
          <a:p xmlns:a="http://schemas.openxmlformats.org/drawingml/2006/main">
            <a:r>
              <a:t>• Covid : recul brutal de l’hôtellerie-restauration.</a:t>
            </a:r>
          </a:p>
          <a:p xmlns:a="http://schemas.openxmlformats.org/drawingml/2006/main">
            <a:r>
              <a:t>• Recentrage progressif vers la santé et le médico-social.</a:t>
            </a:r>
          </a:p>
          <a:p xmlns:a="http://schemas.openxmlformats.org/drawingml/2006/main">
            <a:r>
              <a:t>• Hausse du gaz : investissements sur la vapeur et la récupération de chaleur.</a:t>
            </a:r>
          </a:p>
          <a:p xmlns:a="http://schemas.openxmlformats.org/drawingml/2006/main">
            <a:r>
              <a:t>• Housses réutilisables et RFID : essais en cours en 2026.</a:t>
            </a:r>
          </a:p>
          <a:p xmlns:a="http://schemas.openxmlformats.org/drawingml/2006/main">
            <a:r>
              <a:t>• Réalisé, testé ou envisagé : trois niveaux clairement distingués.</a:t>
            </a:r>
          </a:p>
          <a:p xmlns:a="http://schemas.openxmlformats.org/drawingml/2006/main">
            <a:r>
              <a:t>• Environ 35 % du chiffre d’affaires perdu pendant la période Covid.</a:t>
            </a:r>
          </a:p>
          <a:p xmlns:a="http://schemas.openxmlformats.org/drawingml/2006/main">
            <a:r>
              <a:t>• Près de 70 % de l’activité aujourd’hui liée à la santé et au médico-social.</a:t>
            </a:r>
          </a:p>
          <a:p xmlns:a="http://schemas.openxmlformats.org/drawingml/2006/main">
            <a:r>
              <a:t>• 85 000 euros : devis pour le remplacement de la chaudière.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Pilotage et perspectives</a:t>
            </a:r>
          </a:p>
          <a:p xmlns:a="http://schemas.openxmlformats.org/drawingml/2006/main">
            <a:r>
              <a:t>• Consommations et tonnage relevés chaque mois.</a:t>
            </a:r>
          </a:p>
          <a:p xmlns:a="http://schemas.openxmlformats.org/drawingml/2006/main">
            <a:r>
              <a:t>• Ponctualité, réclamations, accidents et absentéisme suivis.</a:t>
            </a:r>
          </a:p>
          <a:p xmlns:a="http://schemas.openxmlformats.org/drawingml/2006/main">
            <a:r>
              <a:t>• Indicateurs affichés dans l’atelier pour partager les progrès.</a:t>
            </a:r>
          </a:p>
          <a:p xmlns:a="http://schemas.openxmlformats.org/drawingml/2006/main">
            <a:r>
              <a:t>• Priorité environnementale : passer sous 9 L d’eau par kilogramme.</a:t>
            </a:r>
          </a:p>
          <a:p xmlns:a="http://schemas.openxmlformats.org/drawingml/2006/main">
            <a:r>
              <a:t>• Prochaine étape : consolider le suivi et formaliser les objectifs.</a:t>
            </a:r>
          </a:p>
          <a:p xmlns:a="http://schemas.openxmlformats.org/drawingml/2006/main">
            <a:r>
              <a:t>• Environ 10 L d’eau par kilogramme en 2025.</a:t>
            </a:r>
          </a:p>
          <a:p xmlns:a="http://schemas.openxmlformats.org/drawingml/2006/main">
            <a:r>
              <a:t>• Plus de 97 % de livraisons dans les délais.</a:t>
            </a:r>
          </a:p>
          <a:p xmlns:a="http://schemas.openxmlformats.org/drawingml/2006/main">
            <a:r>
              <a:t>• Trois accidents avec arrêt en 2025.</a:t>
            </a:r>
          </a:p>
          <a:p xmlns:a="http://schemas.openxmlformats.org/drawingml/2006/main">
            <a:r>
              <a:t>• Environ 400 kg de linge valorisés chaque année.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Repères pour l’oral — Synthèse</a:t>
            </a:r>
          </a:p>
          <a:p xmlns:a="http://schemas.openxmlformats.org/drawingml/2006/main">
            <a:r>
              <a:t>• Service fiable pour des établissements accueillant des personnes fragiles.</a:t>
            </a:r>
          </a:p>
          <a:p xmlns:a="http://schemas.openxmlformats.org/drawingml/2006/main">
            <a:r>
              <a:t>• Savoir-faire préservés par une équipe stable.</a:t>
            </a:r>
          </a:p>
          <a:p xmlns:a="http://schemas.openxmlformats.org/drawingml/2006/main">
            <a:r>
              <a:t>• Procédés modernisés depuis 2022.</a:t>
            </a:r>
          </a:p>
          <a:p xmlns:a="http://schemas.openxmlformats.org/drawingml/2006/main">
            <a:r>
              <a:t>• Ressources mieux maîtrisées et matières davantage valorisées.</a:t>
            </a:r>
          </a:p>
          <a:p xmlns:a="http://schemas.openxmlformats.org/drawingml/2006/main">
            <a:r>
              <a:t>• Prévention, apprentissage, insertion et partenariats locaux.</a:t>
            </a:r>
          </a:p>
          <a:p xmlns:a="http://schemas.openxmlformats.org/drawingml/2006/main">
            <a:r>
              <a:t>• Une démarche RSE issue des pratiques quotidiennes.</a:t>
            </a:r>
          </a:p>
          <a:p xmlns:a="http://schemas.openxmlformats.org/drawingml/2006/main">
            <a:r>
              <a:t>• 2,5 tonnes traitées chaque jour.</a:t>
            </a:r>
          </a:p>
          <a:p xmlns:a="http://schemas.openxmlformats.org/drawingml/2006/main">
            <a:r>
              <a:t>• 20 personnes dans l’équipe.</a:t>
            </a:r>
          </a:p>
          <a:p xmlns:a="http://schemas.openxmlformats.org/drawingml/2006/main">
            <a:r>
              <a:t>• Eau : de 14 à 10 L/kg entre 2021 et 2025.</a:t>
            </a:r>
          </a:p>
          <a:p xmlns:a="http://schemas.openxmlformats.org/drawingml/2006/main">
            <a:r>
              <a:t>• 1,9 million d’euros de chiffre d’affaires.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18f0425a0d4a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2c9f8d2f474298" /><Relationship Type="http://schemas.openxmlformats.org/officeDocument/2006/relationships/slideLayout" Target="/ppt/slideLayouts/slideLayout1.xml" Id="Ra7847ade2fc342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847ade2fc342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7ce9db9714250" /><Relationship Type="http://schemas.openxmlformats.org/officeDocument/2006/relationships/image" Target="/ppt/media/image.png" Id="Rad1e75c8d6c5462b" /><Relationship Type="http://schemas.openxmlformats.org/officeDocument/2006/relationships/notesSlide" Target="/ppt/notesSlides/notesSlide1.xml" Id="Ra20db7b719a243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bda7f72c9b4f68" /><Relationship Type="http://schemas.openxmlformats.org/officeDocument/2006/relationships/image" Target="/ppt/media/image.png" Id="R8cfb9e3b15e34ac0" /><Relationship Type="http://schemas.openxmlformats.org/officeDocument/2006/relationships/notesSlide" Target="/ppt/notesSlides/notesSlide2.xml" Id="Rb2d77295c14f42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c5ab3817846e6" /><Relationship Type="http://schemas.openxmlformats.org/officeDocument/2006/relationships/notesSlide" Target="/ppt/notesSlides/notesSlide3.xml" Id="Rd14a30dbb03f4d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919488bd847aa" /><Relationship Type="http://schemas.openxmlformats.org/officeDocument/2006/relationships/image" Target="/ppt/media/image2.png" Id="R7b8abb0c0fbf45f7" /><Relationship Type="http://schemas.openxmlformats.org/officeDocument/2006/relationships/notesSlide" Target="/ppt/notesSlides/notesSlide4.xml" Id="R30a6bd959de9444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bf34e6302405d" /><Relationship Type="http://schemas.openxmlformats.org/officeDocument/2006/relationships/notesSlide" Target="/ppt/notesSlides/notesSlide5.xml" Id="R8db89963467748d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64924030ff43bd" /><Relationship Type="http://schemas.openxmlformats.org/officeDocument/2006/relationships/notesSlide" Target="/ppt/notesSlides/notesSlide6.xml" Id="R63876af385ca459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1fdf50fd074b68" /><Relationship Type="http://schemas.openxmlformats.org/officeDocument/2006/relationships/notesSlide" Target="/ppt/notesSlides/notesSlide7.xml" Id="R5924347400c9487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f6c0891df471e" /><Relationship Type="http://schemas.openxmlformats.org/officeDocument/2006/relationships/notesSlide" Target="/ppt/notesSlides/notesSlide8.xml" Id="R0602db779e9d4e4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eff859ccbd4b97" /><Relationship Type="http://schemas.openxmlformats.org/officeDocument/2006/relationships/notesSlide" Target="/ppt/notesSlides/notesSlide9.xml" Id="R34690cb138664a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0e6e6dca747e8" /><Relationship Type="http://schemas.openxmlformats.org/officeDocument/2006/relationships/notesSlide" Target="/ppt/notesSlides/notesSlide10.xml" Id="Rf4cc1bb20be045d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9f1c37403b4d84" /><Relationship Type="http://schemas.openxmlformats.org/officeDocument/2006/relationships/notesSlide" Target="/ppt/notesSlides/notesSlide11.xml" Id="R4e17ac1668f443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3D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1e75c8d6c5462b"/>
          <a:srcRect xmlns:a="http://schemas.openxmlformats.org/drawingml/2006/main" l="0" t="9567" r="0" b="95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6E69E06-E34A-40E6-9282-37E6FA63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0"/>
            <a:ext cx="285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9837DFB-2CB5-41D4-9138-3D5ADFEE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APODO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BAFF4C5-82E6-4601-B7B6-D3FB7215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PRÉSENTATION RSE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68730BA4-CA8E-4FD7-B86A-67CACD27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Blanchisserie industrielle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1914939-7039-44DE-B386-7ED80FFC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96E1FEE-8094-4917-8FEC-00E6BBC7A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fiabilité d’un service industriel au cœur du soin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56C0F6F-675B-45E6-BDF4-59512761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1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2025  -  2026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AF793EE1-01B8-45B0-8A0F-6A1FC16AE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D6E1D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D6E1DB"/>
                </a:solidFill>
                <a:latin typeface="Bitstream Charter"/>
                <a:ea typeface="Bitstream Charter"/>
                <a:cs typeface="Bitstream Charter"/>
              </a:rPr>
              <a:t>20 personnes   ·   2,5 tonnes par jour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9DFAD61-4C6F-48AB-9ADB-FA9D5CF0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3714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563" b="0">
                <a:solidFill>
                  <a:srgbClr val="AFC3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63" b="0">
                <a:solidFill>
                  <a:srgbClr val="AFC3B9"/>
                </a:solidFill>
                <a:latin typeface="Bitstream Charter"/>
                <a:ea typeface="Bitstream Charter"/>
                <a:cs typeface="Bitstream Charter"/>
              </a:rPr>
              <a:t>Cas fictif de démonstration - données illustratives - APODO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4DC6D92-AE79-4DB2-97CB-DD0A01FE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246256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0854392F-7F71-4302-B5F0-7B968BB5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1" name="Image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fb9e3b15e34ac0"/>
          <a:srcRect xmlns:a="http://schemas.openxmlformats.org/drawingml/2006/main" l="0" t="35150" r="0" b="351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34375" y="0"/>
            <a:ext cx="3857625" cy="1619250"/>
          </a:xfrm>
          <a:prstGeom xmlns:a="http://schemas.openxmlformats.org/drawingml/2006/main" prst="rect">
            <a:avLst/>
          </a:prstGeom>
        </p:spPr>
      </p:pic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4BD32BA-09D6-43CA-909A-8332A66D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0"/>
            <a:ext cx="23812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B7D34A4-2CAE-4F39-8617-49679FE50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6CBE606B-7F73-443D-A546-18F592F1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PORTRAIT DE L’ENTREPRISE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60D3443-8828-49D1-A39A-1CCFD870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704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 service industriel de proximité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88372AE-6B09-4195-868E-375E051D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53995C66-DE7F-45A4-8260-0097024C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BE46E67-A51E-4689-ADD5-3AD8EA08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Création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1987. Reprise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2011.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F5D512A3-D34F-437D-8272-65AA3FFF5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FDC1A21-7CF5-4100-B366-2C34E9A8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Location et entretien du linge plat.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8F635265-20D1-498F-81BF-D614E398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B1D772ED-8A6C-4572-B6E6-0DBE5561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Linge personnel des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résidents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: identification,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traitement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, restitution.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CFF00990-BE46-433D-9CD7-9F4F1ABB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82E5EC5-9C6D-4F1D-85BD-8333922F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 métier fondé sur l’expérience : matières, cycles, taches, flux à risque.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B4B54DFC-C40F-49AD-9B10-707BC1669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3F81ACB-655F-4EA4-BC80-C5E953F6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SUR L’ENTREPRISE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DB3FDCC3-1E2B-49D1-8E36-874553BA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2,5 tonnes de linge traitées par jour.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6EB1767B-3E27-4BD8-81BD-678742C8D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22897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14B9BF2F-B758-420F-8E3E-BE7661B2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295650"/>
            <a:ext cx="2143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007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60 kilomètres : rayon principal d’intervention.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43AE15CA-4B2B-4A82-951A-0352FC0D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89572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4C48EC01-4BDE-48BA-ACC8-43D87ACD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962400"/>
            <a:ext cx="2143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1,9 million d’euros de chiffre d’affaires.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10D6AEBE-67AC-443C-A0D5-14D99B69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56247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8962EBEF-C045-43D8-AAD5-00DE1299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629150"/>
            <a:ext cx="2143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3 à 5 % de croissance annuelle depuis 2023.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6118ECC7-53EE-47EF-8EFA-8EE8095B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22922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5A3BA03F-0B0C-4CFC-9919-6BEDA86B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295900"/>
            <a:ext cx="2143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70 % de l’activité : santé et médico-social.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75947773-1A88-4D25-89C3-A1E798AE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508117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FED70710-6177-4708-96A1-05BD0995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4DC30D-EA14-46DF-AC9E-8E6F2A3D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B81F22D-7BCF-4F52-944C-1AA369CB6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QUALITÉ ET RELATIONS CLIENTS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1535D69B-D9BE-443E-8B25-907D8CC9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confiance à chaque livraison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A229E49-9EBB-4CAD-9CEC-9433EA1A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094212E7-8904-4A82-AA38-7031D8CE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1DAB6A0-866D-4EAA-9A76-A06D31F6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Ponctualité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suivie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sur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l’ensemble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des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tournées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39552CEC-3327-4466-BCD5-B1EFCD95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68B6800-C74A-4DBA-8ABE-A1CA0D4C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 interlocuteur identifié pour chaque établissement.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85C13CC8-9C15-465C-94E9-B21EE1A7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C39B43B0-49BD-454B-AB8C-8C8D6FEA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Urgence : nouvelle livraison possible dans la journée.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CFA77808-69FB-4058-92FD-894D8AE6F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69E4009-0B4D-4ABB-9F4C-D471CC5D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Linge non conforme : reprise prévue sous 24 heures.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7E841BF0-CEAC-4490-A392-586C17F6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3D41B0B-07E4-419A-A606-6E3C627E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Linge personnel : attention portée à chaque vêtement et à chaque famille.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CC98246A-FEE7-4564-ACA1-D35E69C8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1C4527B4-9CE5-43C0-A459-F82AD8C7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2025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8F1C273D-6AC5-4F83-BE05-ADB32247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Plus de 97 % des livraisons réalisées dans les délais.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6F664033-B5CC-4D96-94E3-750ED1BF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67347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B609822-6CB3-4985-8898-05804F68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74015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24 heures : engagement de reprise.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8B2B00BD-52A7-47CB-8915-4C69FB8C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78472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EE9281A6-B1C7-4A02-A877-A94789D5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8514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1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Épisode de gale : flux isolé, traitement adapté, production exceptionnelle.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BF34D6DC-B29B-479A-ADE9-9F0F064B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376641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F0DFA497-8F5C-4D8B-B778-2C7D39E0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9" name="Image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abb0c0fbf45f7"/>
          <a:srcRect xmlns:a="http://schemas.openxmlformats.org/drawingml/2006/main" l="0" t="35150" r="0" b="351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34375" y="0"/>
            <a:ext cx="3857625" cy="1619250"/>
          </a:xfrm>
          <a:prstGeom xmlns:a="http://schemas.openxmlformats.org/drawingml/2006/main" prst="rect">
            <a:avLst/>
          </a:prstGeom>
        </p:spPr>
      </p:pic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D22138D-61B9-42D3-B355-3B0A501E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0"/>
            <a:ext cx="23812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13FE652-E489-47C1-8772-A25E1A97F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A9B56CE-5793-42E9-89E4-4A5BF35A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RESSOURCES ET PROCÉDÉS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4E5C498-876F-43F9-81DE-25AD01D0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704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924"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Moins de ressources par kilogramme de linge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6AB14F5-2747-4D7D-9B73-62DA0049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618A8CEA-9A0F-4D34-A767-3F377658B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6861120-2182-4727-A94A-4D8690F8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Tunnel de lavage :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réutilisation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de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l’eau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des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derniers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rinçages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01F3C34D-50C5-4036-931C-0C588773C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91E36E1-EAA3-4EFE-B460-992D344F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Réseau vapeur isolé et chaleur des rejets récupérée.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10C74F90-CCA7-4122-B8BE-5A565A32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433FC03-1702-4ECD-85B7-49E18588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Suivi mensuel : eau, gaz, électricité et tonnage traité.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EC7D339A-E536-43DE-A7CC-25FDCD7C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5CD6FEBA-33B4-41BE-94BE-947992C9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Dosage automatique : moins de produits et davantage de régularité.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9D2E5DD5-A43D-4075-A444-E6927232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68AE2434-C6CD-4564-9153-0414CDA7E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SUR LES CONSOMMATIONS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6DE35DF0-D3FD-4DBE-A64C-CE689CAA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169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Eau : 14 L/kg en 2021, environ 10 L/kg en 2025.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A4DB06EF-0353-4560-AD64-4261F8989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395663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37A5DF1F-16A3-4B1D-BCBB-3310C8D0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462338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169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Produits lessiviels : environ 15 % de moins par kilogramme.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218F5B2A-8383-437D-B8A7-6894F969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29100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293B9A5-9D71-4FC2-915F-544EF36D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95775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Objectif fin 2027 : moins de 9 L/kg.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364D67CD-C9BC-462C-96E0-8ECAC1CD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062538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C3994339-429D-4937-B1BE-E6F9A61A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129213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169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Chaudière : projet estimé à 85 000 euros, financement à décider.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41D5231F-85BF-4F91-9C8A-EDBF9942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542470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E2422CD9-D56B-4223-AF21-469B794C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E3F972B-3F32-4626-B0EB-0416204D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A6F6031-4304-4EED-8208-C2724BF8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ÉCONOMIE CIRCULAIRE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DE23FF6-6BE5-48E1-BC04-5B5D6D85E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Réemploi, emballages et tournées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0120446A-0C83-4F8E-AD94-7B9791CF0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B308B61A-B7DA-4E6A-9784-383AE8FA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CA281A-9FFA-4B61-B2AE-E946E35D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Cartons et films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triés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 Bidons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repris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par le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fournisseur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ABC10AFF-C8DB-4F8B-817B-691B23B4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152A3BB-9A6D-44BB-8B30-EC3BCE89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Linge déclassé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transformé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chiffons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d’atelier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A4006BDC-66C0-444E-B1ED-CF17FA30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6A89BF9-DE76-4777-9513-3EB3035C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Dons ponctuels à une structure d’aide aux personnes sans domicile.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67C196AD-8A5B-48F5-9E9E-1D20B1E1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66975FF7-FD3C-4174-9D9C-ADE2692F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Housses réutilisables testées avec deux établissements depuis mars 2026.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242D9447-F939-44F8-8B70-A2799D92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8B37692-4331-427C-A351-E505673E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Tournées regroupées géographiquement depuis 2024.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B6F478FA-5737-478D-B070-E71C71F4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B2CCC248-7674-4788-9C0F-838720A1C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SUR LES ACTIONS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49D687A1-782B-4D68-8CB2-D9B3ED49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Environ 400 kg de linge valorisés chaque année.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771CAAB9-286D-46A8-9480-C763B472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67347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599B4DCC-6606-4EA8-B665-A39632BB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74015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Environ 8 % de kilomètres en moins par an.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26374766-AE1F-4ACE-99EC-397179E2B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78472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94882D54-B573-411C-ABE7-D4300BC3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8514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Rejets : température et pH contrôlés chaque année.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93650E02-03F7-4062-AC75-03B93D5DC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480653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B4366EC-7C69-4747-83C4-DDB4BF80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C9695AB-DCBE-458F-B45F-94B5726F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8FFD486-E7EB-4BE6-B802-B9B3879B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EMPLOI ET COMPÉTENCES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D79D628-701A-4749-97B6-7B839387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Une équipe stable, des gestes transmis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0321BF0D-4180-4836-A646-9B8DA255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4E0CB463-6CA9-46F5-8786-91C3CD80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28F2DE1-E4E4-4927-824C-13739819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17 CDI, deux 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remplacements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et 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une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personne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apprentissage</a:t>
            </a: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95B2A2BA-EF2C-4216-98A0-EC87A404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18AA532-0CEE-4F1A-AA1B-A80DEC1E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Une semaine en binôme avant la prise de poste en autonomie.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36AF205C-54D6-4A79-9140-06B9272A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3180C6A-E309-4BCD-8CDF-01AF74DB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Fiches illustrées pour faciliter l’apprentissage des opérations.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D327A98F-5DE5-4CE0-BE15-022645B4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56E1E8ED-5DF4-4386-8DD9-7F526D95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Trois personnes maîtrisent pleinement les opérations les plus expertes.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088514F4-5275-4F09-9980-A796C6466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DE5F2E37-069F-4D9D-A264-2BC0BAF9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lnSpcReduction="1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Apprentissage et insertion : des parcours transformés en emplois durables.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6B2E161E-0AD9-4259-B208-ABF8DEAA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41C5E04-C5E5-4E7D-8FB3-7760F551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SUR L’ÉQUIPE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67CDA90-749C-4A13-91FB-17E7DF628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20 personnes.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649C8786-DD09-4895-AB30-7EC655BF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67347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E0CE495D-4756-4B54-9D94-7688709C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74015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Environ neuf ans d’ancienneté moyenne.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15091BDA-E25C-4D5B-9C9D-AFAB18A6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78472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7BECA557-12F4-4D60-9AE5-F7B96229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8514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Quatre collaborateurs présents depuis plus de vingt ans.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804C8DBC-D222-4893-886D-DAAAA298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316354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FB593531-3473-4DE6-84E7-A501DECC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D68FE1-8060-42EC-8426-36DB1986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98CC00D-B431-42E2-991F-076E069E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SANTÉ ET CONDITIONS DE TRAVAIL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BAACB87-F4D7-40DD-8EA1-E2D9307A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Prévenir à partir du travail réel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7652004-5F40-400B-A93D-0D8CFCAE2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19EAA3F6-376A-4E42-BE59-A57D1A55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2DD6E5F-FF95-4495-8F19-02CDAD5C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Document unique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révisé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chaque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année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D623F4CA-C87C-4441-9219-FCCF1B50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705A668-3EB8-4C89-93C1-28767E4F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Deux tables élévatrices installées pour limiter les manutentions.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27B1B36A-176D-4EC0-B500-E93EF3B4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8DFFF8B-E948-4AED-9EA3-BD06F043E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Deux calandres adaptées après analyse des postes.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EDBF75E1-88A2-4DB9-9AB4-5C06CB0E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E8049C6B-9080-439A-8FEC-6720AD72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Poste d’engagement du tunnel : étude engagée en 2026.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1ED48070-3599-4501-A607-565A9ABE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C48B8F2F-662B-4F44-9B41-7DDC5599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Forte chaleur : horaires avancés et accès à l’eau renforcé.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E6388AFE-A2C0-4192-BC2E-DC9DB006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0B8693A-D602-4642-860A-1175B561A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SUR LA PRÉVENTION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DF925A51-A00D-4EC6-81DB-7CE87C8E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Trois accidents avec arrêt en 2025, contre cinq en 2023.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973B5171-A29D-4D41-96D0-DE9C5038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67347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119B30C6-BA68-485D-9327-11F51FD0B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74015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Absentéisme proche de 6 %.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0C102BC0-9842-455D-A2BD-70A076B9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78472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46C44220-5E97-4175-BD6F-7A30B9A2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8514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38 °C relevés dans la zone de finition en juillet 2025.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C78A2BD-09E9-4C9B-92EE-C81B0903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290184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7403FD1D-EA7E-4A1D-807D-EBE24ECF9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6F874BA-0E01-4CB2-8EED-295DDDA9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AD1DDE3-CBB4-4E91-BBF7-F0BE4AD2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TERRITOIRE ET PARTENARIATS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B62AC7B-6E1A-47EF-857F-09A76A7D6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Des coopérations utiles à l’activité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F5C6374B-FD6B-44E9-83DC-0337A4C01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67CEE6D0-1660-4D18-988A-CA97E6E91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33FE09-4A22-4D38-B1E8-A613E617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Maintenance locale : intervention possible sous quatre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heures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37421CBA-1D39-45B8-968E-DF87EB4F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4368629-D144-480D-B999-C7B4B9A8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 ESAT mobilisé pour le pliage et le conditionnement depuis 2021.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AABABC29-D881-418E-BC53-75EB0B22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BD1DE918-2998-4783-B757-A667544D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 centre de formation partenaire pour transmettre le métier.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0E8F49EF-70A6-4CA9-A845-C4563317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AC0810D8-A9FD-4351-AD14-03042CD66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Deux recrutements durables issus d’une structure d’insertion.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A0E189D4-44AE-49C3-A258-35B52E1C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2AC37124-9B46-4642-865D-90BAC760D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Deux classes accueillies dans l’atelier en 2025.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EFBA6864-FF4D-4F89-A693-79B13769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42FAA94-3184-4D50-A236-93BFA330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SUR LES COOPÉRATIONS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E4FF683D-EAC4-49BE-9E2B-80A7CEC4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155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Prestataire de maintenance situé à 40 kilomètres.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9786FE3D-9066-4E08-87DB-A011DF56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29100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0A36037F-DF40-4E80-B4CF-FA285B7D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95775"/>
            <a:ext cx="2143125" cy="155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Environ 12 000 euros de prestations annuelles confiées à un ESAT.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502F9DF5-6077-43E4-A907-C65F8754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263238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8B02DC41-F42C-40C8-8636-159B04BE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A333AC6-4680-4401-A361-41A2BB21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9ECA780-AB59-436C-900D-5E6D6653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RÉSILIENCE ET INNOVATION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50B22F5D-69F8-4A37-8506-F20A7D14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Les crises ont accéléré les adaptations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9033864-4B06-444F-8197-6251D575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8A9C3874-C41E-43CF-995D-78509933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92A7A4D-4EF0-42A8-958E-3CD724D9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Covid :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recul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brutal de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l’hôtellerie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-restauration.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284E7A98-CEE1-43D4-9114-2E914FEB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3B4C2B6-E6D7-487D-BA29-B93749A0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Recentrage progressif vers la santé et le médico-social.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6C17EC91-3D1B-4294-8747-3EF7322C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F813D43-12C2-4AE2-AC16-39103FA81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Hausse du gaz : investissements sur la vapeur et la récupération de chaleur.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80FCA19F-13BE-4C40-8632-B7BC8885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54EEDDC-0AB4-4481-A65B-A2EDF1C4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Housses réutilisables et RFID : essais en cours en 2026.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0B69C954-C881-4ADF-8DD2-0B8B2E5D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5481A061-4FB1-49AF-8DF4-D7D723DB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Réalisé, testé ou envisagé : trois niveaux clairement distingués.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2A4F1DD9-5114-4DB4-B383-B4D835D1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342840A-E016-4ACF-830B-FB0FF886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REPÈRES SUR L’ADAPTATION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9E06283-DCCB-410A-85F7-AE37C4179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1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Environ 35 % du chiffre d’affaires perdu pendant la période Covid.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934A76F-9CBC-49BE-8FD0-E825BC43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67347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39EBAD83-844A-40CB-87E1-9BA12B17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74015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1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Près de 70 % de l’activité aujourd’hui liée à la santé et au médico-social.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7A6A317D-47A8-4CDA-960D-8104C655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784725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34A70D06-9C10-49ED-BD78-F6C5E6DD4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851400"/>
            <a:ext cx="2143125" cy="99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85 000 euros : devis pour le remplacement de la chaudière.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3C04D19E-290F-40A1-8644-CAF01B5E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8190729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D44989C9-353F-4AEF-B050-1B193693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7AEA5D-FEB8-4F6C-8EDA-E3C8ED28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F9D1935-F3D9-440C-BFBB-447B0037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PILOTAGE ET PERSPECTIVES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95633FD-A409-4872-979F-EF43DBA3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Des indicateurs reliés aux décisions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888F5D5-D80B-4E4A-85F8-243A5593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7228E0D0-6E67-4DF0-BD56-6C16F0B3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6A55648-1AA8-4232-833F-01DE7AAD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Consommations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et tonnage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relevés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chaque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mois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90DF6AD7-A905-4583-91BC-E80329B3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75015FB-2319-41D6-9757-E1038482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384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Ponctualité, réclamations, accidents et absentéisme suivis.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42F296DD-6965-4453-8ACF-2886481A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BE0B30ED-1350-4320-859E-B158518B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Indicateurs affichés dans l’atelier pour partager les progrès.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ACEE0CF5-30CD-49C8-B883-F7C9F7A5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52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F0BF007-C6ED-45EA-AC02-45222834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Priorité environnementale : passer sous 9 L d’eau par kilogramme.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BBF1B3EB-8D33-4957-A6AB-E4515391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53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083BD66-B05A-4F84-B2E8-D7F40F06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390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Prochaine étape : consolider le suivi et formaliser les objectifs.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FDB8D97F-C5FA-49B8-8546-FD9EA26C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C78B8C21-C486-44C3-B419-E6B035200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PRINCIPAUX REPÈRES 2025-2026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2EA7F63-43D8-4E2C-89F0-5B104805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707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Environ 10 L d’eau par kilogramme en 2025.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CB441E58-65DA-46FF-B7EB-42C39175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395663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1315610-F0C5-4784-A75C-53A31FFD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462338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07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Plus de 97 % de livraisons dans les délais.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703F3922-C984-4307-A6DB-D5DCC172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29100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39E4C172-A6B6-4D7F-882C-2B72ACAA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95775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Trois accidents avec arrêt en 2025.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54CAEFB2-820B-4888-82E6-E5B3199C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062538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208AABE7-F970-400E-9302-AD77D720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129213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2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Environ 400 kg de linge valorisés chaque année.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1C5B2412-FEF0-4190-886F-AD4732B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88269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F5DF937C-EF1A-45B1-8C30-26E56629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D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628A774-B42D-4260-99C2-AD1B18C7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B4F1AB2-52CA-4FDB-BF94-B85EA2D5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SYNTHÈSE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6EB3153-F5B7-486D-BCB4-47210D65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Une responsabilité ancrée dans le métier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099489A-D13E-450D-9D86-05311752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Ellipse 5">
            <a:extLst xmlns:a="http://schemas.openxmlformats.org/drawingml/2006/main">
              <a:ext uri="{FF2B5EF4-FFF2-40B4-BE49-F238E27FC236}">
                <a16:creationId xmlns:a16="http://schemas.microsoft.com/office/drawing/2014/main" id="{FDB048CB-768B-416B-A95C-FF09D7F3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52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832CDD-52BA-4358-ABEA-E4B68E63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78390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Service fiable pour des établissements accueillant des personnes fragiles.</a:t>
            </a:r>
          </a:p>
        </p:txBody>
      </p:sp>
      <p:sp>
        <p:nvSpPr>
          <p:cNvPr id="8" name="Ellipse 7">
            <a:extLst xmlns:a="http://schemas.openxmlformats.org/drawingml/2006/main">
              <a:ext uri="{FF2B5EF4-FFF2-40B4-BE49-F238E27FC236}">
                <a16:creationId xmlns:a16="http://schemas.microsoft.com/office/drawing/2014/main" id="{EBB079A1-5955-44A6-B9BB-5D5FA9061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4" y="297124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CB8581A-9B58-4697-8226-B44CC7CC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49" y="2797360"/>
            <a:ext cx="78390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Savoir-faire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préservés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par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une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 équipe stable.</a:t>
            </a:r>
          </a:p>
        </p:txBody>
      </p:sp>
      <p:sp>
        <p:nvSpPr>
          <p:cNvPr id="10" name="Ellipse 9">
            <a:extLst xmlns:a="http://schemas.openxmlformats.org/drawingml/2006/main">
              <a:ext uri="{FF2B5EF4-FFF2-40B4-BE49-F238E27FC236}">
                <a16:creationId xmlns:a16="http://schemas.microsoft.com/office/drawing/2014/main" id="{0190D4F1-1719-4EF9-8866-C201184E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24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678CD49-FF51-45F2-91E1-D69093965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09950"/>
            <a:ext cx="78390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Procédés modernisés depuis 2022.</a:t>
            </a:r>
          </a:p>
        </p:txBody>
      </p:sp>
      <p:sp>
        <p:nvSpPr>
          <p:cNvPr id="12" name="Ellipse 11">
            <a:extLst xmlns:a="http://schemas.openxmlformats.org/drawingml/2006/main">
              <a:ext uri="{FF2B5EF4-FFF2-40B4-BE49-F238E27FC236}">
                <a16:creationId xmlns:a16="http://schemas.microsoft.com/office/drawing/2014/main" id="{10FA2DC5-35F6-41BD-A3BB-56D9F51F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A393576C-FB34-42DA-A96F-6B6B84F0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95750"/>
            <a:ext cx="78390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Ressources mieux maîtrisées et matières davantage valorisées.</a:t>
            </a:r>
          </a:p>
        </p:txBody>
      </p:sp>
      <p:sp>
        <p:nvSpPr>
          <p:cNvPr id="14" name="Ellipse 13">
            <a:extLst xmlns:a="http://schemas.openxmlformats.org/drawingml/2006/main">
              <a:ext uri="{FF2B5EF4-FFF2-40B4-BE49-F238E27FC236}">
                <a16:creationId xmlns:a16="http://schemas.microsoft.com/office/drawing/2014/main" id="{23977A04-26D9-4446-B678-B5E63B7E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895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CBE124EB-7F85-4EE3-9BFB-9BA032B4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81550"/>
            <a:ext cx="78390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Prévention, apprentissage, insertion et partenariats locaux.</a:t>
            </a:r>
          </a:p>
        </p:txBody>
      </p:sp>
      <p:sp>
        <p:nvSpPr>
          <p:cNvPr id="16" name="Ellipse 15">
            <a:extLst xmlns:a="http://schemas.openxmlformats.org/drawingml/2006/main">
              <a:ext uri="{FF2B5EF4-FFF2-40B4-BE49-F238E27FC236}">
                <a16:creationId xmlns:a16="http://schemas.microsoft.com/office/drawing/2014/main" id="{8A54DF16-96CF-4394-8213-868EC444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581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10190B12-D4FC-493D-80DA-19BF52A8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67350"/>
            <a:ext cx="78390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Une démarche RSE issue des pratiques 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quotidiennes</a:t>
            </a:r>
            <a:r>
              <a:rPr sz="2200" b="0">
                <a:solidFill>
                  <a:srgbClr val="18211D"/>
                </a:solidFill>
                <a:latin typeface="Bitstream Charter"/>
                <a:ea typeface="Bitstream Charter"/>
                <a:cs typeface="Bitstream Charter"/>
              </a:rPr>
              <a:t>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1624E47B-50B6-413E-940C-09B59433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1924050"/>
            <a:ext cx="26193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DE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B8B4B87A-C58D-4C92-9FA7-34A27474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143125"/>
            <a:ext cx="214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C09A55"/>
                </a:solidFill>
                <a:latin typeface="Bitstream Charter"/>
                <a:ea typeface="Bitstream Charter"/>
                <a:cs typeface="Bitstream Charter"/>
              </a:rPr>
              <a:t>CHIFFRES CLÉS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5E59C193-8EDB-488D-B461-7B1ADACB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628900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2,5 tonnes traitées chaque jour.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31C0AF9-FC17-4C19-B68E-04FD71DD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395663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2F27CBE2-D573-48D2-B07A-8EE14B65D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462338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20 personnes dans l’équipe.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BDB064B0-CFB8-473D-934E-DBE7CFFE8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29100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39341500-4146-435D-8304-74754423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295775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Eau : de 14 à 10 L/kg entre 2021 et 2025.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0D2363D8-C2D3-46FD-99E8-52A705A8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062538"/>
            <a:ext cx="2143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9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DF137B9D-2D42-481F-938A-E2E79538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129213"/>
            <a:ext cx="2143125" cy="719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63D32"/>
                </a:solidFill>
                <a:latin typeface="Bitstream Charter"/>
                <a:ea typeface="Bitstream Charter"/>
                <a:cs typeface="Bitstream Charter"/>
              </a:rPr>
              <a:t>1,9 million d’euros de chiffre d’affaires.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F6D9B59C-7B9A-4531-ACC5-C8FF560B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6515100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9259"/>
          </a:bodyPr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75" b="1">
                <a:solidFill>
                  <a:srgbClr val="66716B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432596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APODO</dc:creator>
  <lastModifiedBy>APODO</lastModifiedBy>
  <dc:title>Presentation</dc:title>
  <dcterms:created xsi:type="dcterms:W3CDTF">2026-09-27T17:17:16.4190000Z</dcterms:created>
  <dcterms:modified xsi:type="dcterms:W3CDTF">2026-09-27T17:17:16.4190000Z</dcterms:modified>
</coreProperties>
</file>